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4" r:id="rId3"/>
    <p:sldId id="301" r:id="rId4"/>
    <p:sldId id="297" r:id="rId5"/>
    <p:sldId id="259" r:id="rId6"/>
    <p:sldId id="273" r:id="rId7"/>
    <p:sldId id="288" r:id="rId8"/>
    <p:sldId id="263" r:id="rId9"/>
    <p:sldId id="290" r:id="rId10"/>
    <p:sldId id="291" r:id="rId11"/>
    <p:sldId id="293" r:id="rId12"/>
    <p:sldId id="294" r:id="rId13"/>
    <p:sldId id="295" r:id="rId14"/>
    <p:sldId id="296" r:id="rId15"/>
    <p:sldId id="265" r:id="rId16"/>
    <p:sldId id="266" r:id="rId17"/>
    <p:sldId id="268" r:id="rId18"/>
    <p:sldId id="275" r:id="rId19"/>
    <p:sldId id="270" r:id="rId20"/>
    <p:sldId id="271" r:id="rId21"/>
    <p:sldId id="272" r:id="rId22"/>
    <p:sldId id="277" r:id="rId23"/>
    <p:sldId id="276" r:id="rId24"/>
    <p:sldId id="278" r:id="rId25"/>
    <p:sldId id="298" r:id="rId26"/>
    <p:sldId id="280" r:id="rId27"/>
    <p:sldId id="281" r:id="rId28"/>
    <p:sldId id="299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23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6" y="-1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A755811-6E7A-4775-BF7E-B1A724B00DE0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A626A79-75E6-4822-94A6-F61D72BEA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DC293F-B0E3-482E-9BEC-7FCB5481767B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AD7D0C-3635-471E-9DDE-2DCB43B04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8D2B05-5A01-4885-9E5C-33FF9339554E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116D1D2-1E4E-4B7F-BEAA-961F49DF75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75B313-D71B-4D89-9379-2D0B059D8901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070E5E-77F7-4EB8-A397-FB4F5FD539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771B42F-DBFA-46AB-8D29-7D6791A6D22A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854578-5F55-4CF7-9E3A-E5906D6A5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2ABE40-FE26-4858-B579-DFD914A63FD9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1376A8-2501-4E28-912C-B0508858D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F20B13-6CCC-49AB-9D28-42C449F210C6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4CD95A-4F3C-44F9-8C21-F99AEC957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050FAB-5994-4575-A3CA-8F5808C2CF76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A2E19B-5DCF-4999-986A-4F3828019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9569B5F-2417-40D0-9DE5-07D3A3A140C5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A9E392-8383-4EE5-868A-D96273102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1EAB9E-BE5F-43CA-A2DA-0D5B3D8B39EB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A0C8DF-8113-4A0E-9C83-FF466CAFD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E0EF96-0AF3-4365-A34B-5BC6003A4263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B370FA-BFC8-455B-AF7E-6C5F61807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56CE423-EEDF-4786-9AA6-831F964B212F}" type="datetimeFigureOut">
              <a:rPr lang="ru-RU"/>
              <a:pPr>
                <a:defRPr/>
              </a:pPr>
              <a:t>01.01.2001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3F90E11-845F-4823-9AA8-891FD4CE2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FFFFFF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84976" cy="181046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</a:rPr>
              <a:t>Особенности развития                                       и  эффективного воспитания                    и обучения детей  с нарушением зрения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3314" name="Рисунок 4" descr="http://strana-sovetov.com/images/stories/tip/kids/child-astigmatism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133600"/>
            <a:ext cx="5940425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142852"/>
            <a:ext cx="7643865" cy="90966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          Повреждение </a:t>
            </a:r>
            <a:r>
              <a:rPr lang="ru-RU" sz="2800" dirty="0">
                <a:solidFill>
                  <a:schemeClr val="bg1"/>
                </a:solidFill>
              </a:rPr>
              <a:t>зрительного </a:t>
            </a:r>
            <a:r>
              <a:rPr lang="ru-RU" sz="2800" dirty="0" smtClean="0">
                <a:solidFill>
                  <a:schemeClr val="bg1"/>
                </a:solidFill>
              </a:rPr>
              <a:t>нерва </a:t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4578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143000"/>
            <a:ext cx="8429625" cy="550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142852"/>
            <a:ext cx="5688013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bg1"/>
                </a:solidFill>
              </a:rPr>
              <a:t>Помутнение роговицы </a:t>
            </a:r>
            <a:r>
              <a:rPr lang="ru-RU" sz="2800" dirty="0" smtClean="0">
                <a:solidFill>
                  <a:schemeClr val="bg1"/>
                </a:solidFill>
              </a:rPr>
              <a:t>глаза</a:t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6626" name="Picture 4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00125"/>
            <a:ext cx="80010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0"/>
            <a:ext cx="8572560" cy="107154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         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                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                Макулодистрофия </a:t>
            </a:r>
            <a:br>
              <a:rPr lang="ru-RU" sz="3600" dirty="0" smtClean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27650" name="Picture 4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785813"/>
            <a:ext cx="8429625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      Сужение </a:t>
            </a:r>
            <a:r>
              <a:rPr lang="ru-RU" sz="2800" dirty="0">
                <a:solidFill>
                  <a:schemeClr val="bg1"/>
                </a:solidFill>
              </a:rPr>
              <a:t>поля </a:t>
            </a:r>
            <a:r>
              <a:rPr lang="ru-RU" sz="2800" dirty="0" smtClean="0">
                <a:solidFill>
                  <a:schemeClr val="bg1"/>
                </a:solidFill>
              </a:rPr>
              <a:t>зрения </a:t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8674" name="Picture 4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071563"/>
            <a:ext cx="7786687" cy="552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1"/>
            <a:ext cx="5688013" cy="92867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</a:rPr>
              <a:t>Трубчатое зрение</a:t>
            </a:r>
          </a:p>
        </p:txBody>
      </p:sp>
      <p:pic>
        <p:nvPicPr>
          <p:cNvPr id="29698" name="Picture 4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071563"/>
            <a:ext cx="800100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Вследствие нарушения зрения, ребенок получает                                                               очень незначительное количество                                     информации, мир теряет свою                                         целостность, богатство красок,                                                   не воспринимается множество                                        интересных и важных деталей.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002060"/>
                </a:solidFill>
              </a:rPr>
              <a:t>Т.о. сенсорный (чувственный) опыт детей                               с нарушениями зрения </a:t>
            </a:r>
            <a:r>
              <a:rPr lang="ru-RU" sz="2800" b="1" u="sng" dirty="0" smtClean="0">
                <a:solidFill>
                  <a:srgbClr val="002060"/>
                </a:solidFill>
              </a:rPr>
              <a:t>очень ограниченный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   Как следствие, страдают и остальные познавательные процессы: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мышление, память, воображение, речь.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 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22" name="Рисунок 3" descr="http://deto4ka.com/uploads/posts/2010-09/128471023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765175"/>
            <a:ext cx="2714644" cy="2378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-285776"/>
            <a:ext cx="8964612" cy="757242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Недостатки в развитии познавательных процессов могут сказаться на уровне готовности ребенка к обучению в школе и в дальнейшей учебе.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Характерны для детей с нарушением зрения трудности в усвоении точных наук </a:t>
            </a:r>
            <a:r>
              <a:rPr lang="ru-RU" sz="2800" dirty="0" smtClean="0"/>
              <a:t>– </a:t>
            </a:r>
            <a:r>
              <a:rPr lang="ru-RU" sz="2800" b="1" dirty="0" smtClean="0">
                <a:solidFill>
                  <a:srgbClr val="002060"/>
                </a:solidFill>
              </a:rPr>
              <a:t>н-р,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математики, </a:t>
            </a:r>
            <a:r>
              <a:rPr lang="ru-RU" sz="2800" b="1" dirty="0" smtClean="0">
                <a:solidFill>
                  <a:srgbClr val="002060"/>
                </a:solidFill>
              </a:rPr>
              <a:t>также при </a:t>
            </a:r>
            <a:r>
              <a:rPr lang="ru-RU" sz="2800" b="1" dirty="0" smtClean="0">
                <a:solidFill>
                  <a:srgbClr val="002060"/>
                </a:solidFill>
              </a:rPr>
              <a:t>обучении чтению и письму.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Большой проблемой детей с нарушениями зрения является недостаточное развитие </a:t>
            </a:r>
            <a:r>
              <a:rPr lang="ru-RU" sz="2800" b="1" dirty="0" smtClean="0">
                <a:solidFill>
                  <a:srgbClr val="002060"/>
                </a:solidFill>
              </a:rPr>
              <a:t>мелкой моторики пальцев рук.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А развитие руки тесно связано с развитием </a:t>
            </a:r>
            <a:r>
              <a:rPr lang="ru-RU" sz="2800" b="1" dirty="0" smtClean="0">
                <a:solidFill>
                  <a:srgbClr val="002060"/>
                </a:solidFill>
              </a:rPr>
              <a:t>речи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ребенка.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sz="2800" dirty="0" smtClean="0">
                <a:solidFill>
                  <a:srgbClr val="C00000"/>
                </a:solidFill>
              </a:rPr>
              <a:t>У очень многих  будущих школьников отмечаются  </a:t>
            </a:r>
            <a:r>
              <a:rPr lang="ru-RU" sz="2800" b="1" dirty="0" smtClean="0">
                <a:solidFill>
                  <a:srgbClr val="002060"/>
                </a:solidFill>
              </a:rPr>
              <a:t>дефекты в речи</a:t>
            </a:r>
            <a:r>
              <a:rPr lang="ru-RU" sz="2800" dirty="0" smtClean="0">
                <a:solidFill>
                  <a:srgbClr val="C00000"/>
                </a:solidFill>
              </a:rPr>
              <a:t>, которые впоследствии сказываются в процессе чтения и письма.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66690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Обратите внимание на то, доставляет ли оправа очков ребенку неприятностей больше, чем это возможно.</a:t>
            </a:r>
          </a:p>
          <a:p>
            <a:pPr>
              <a:buNone/>
            </a:pPr>
            <a:r>
              <a:rPr lang="ru-RU" dirty="0" smtClean="0"/>
              <a:t>   Оправа должна быть удобная, легкая, иначе она может вызвать </a:t>
            </a:r>
            <a:r>
              <a:rPr lang="ru-RU" dirty="0" smtClean="0"/>
              <a:t>раздражение, нарушение </a:t>
            </a:r>
            <a:r>
              <a:rPr lang="ru-RU" dirty="0" smtClean="0"/>
              <a:t>кровоснабжения головного мозга, </a:t>
            </a:r>
            <a:r>
              <a:rPr lang="ru-RU" dirty="0" smtClean="0"/>
              <a:t> </a:t>
            </a:r>
            <a:r>
              <a:rPr lang="ru-RU" dirty="0" smtClean="0"/>
              <a:t>отчего в свою очередь страдает внимание и память ребенка.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32770" name="Рисунок 3" descr="http://wocy.ru/uploads/posts/2011-02/1297772437_oc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3284538"/>
            <a:ext cx="3313113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4" descr="http://meduniver.com/Medical/profilaktika/Img/zrenie_u_detei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284538"/>
            <a:ext cx="40005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Полноценное умственное  развитие детей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с нарушением зрения </a:t>
            </a:r>
            <a:r>
              <a:rPr lang="ru-RU" b="1" dirty="0" smtClean="0">
                <a:solidFill>
                  <a:srgbClr val="FF0000"/>
                </a:solidFill>
              </a:rPr>
              <a:t>целиком зависит от внимания родителей и повседневной развивающей работы </a:t>
            </a:r>
            <a:r>
              <a:rPr lang="ru-RU" b="1" dirty="0" smtClean="0">
                <a:solidFill>
                  <a:srgbClr val="FF0000"/>
                </a:solidFill>
              </a:rPr>
              <a:t>с </a:t>
            </a:r>
            <a:r>
              <a:rPr lang="ru-RU" b="1" dirty="0" smtClean="0">
                <a:solidFill>
                  <a:srgbClr val="FF0000"/>
                </a:solidFill>
              </a:rPr>
              <a:t>ребенком в семье. 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FF00"/>
                </a:solidFill>
              </a:rPr>
              <a:t>Никто </a:t>
            </a:r>
            <a:r>
              <a:rPr lang="ru-RU" b="1" dirty="0" smtClean="0">
                <a:solidFill>
                  <a:srgbClr val="FFFF00"/>
                </a:solidFill>
              </a:rPr>
              <a:t>другой, кроме самых близких людей не сможет развить интеллект ребенка. </a:t>
            </a:r>
          </a:p>
        </p:txBody>
      </p:sp>
      <p:pic>
        <p:nvPicPr>
          <p:cNvPr id="34818" name="Рисунок 3" descr="http://adalin.mospsy.ru/img4/re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141663"/>
            <a:ext cx="34575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4" descr="http://technofresh.ru/netcat_files/Image/wacom-for-childr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141663"/>
            <a:ext cx="3671888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Содержимое 2"/>
          <p:cNvSpPr>
            <a:spLocks noGrp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</a:t>
            </a:r>
            <a:r>
              <a:rPr lang="ru-RU" smtClean="0">
                <a:solidFill>
                  <a:srgbClr val="002060"/>
                </a:solidFill>
              </a:rPr>
              <a:t>Познавательные интересы и потребности ребенка формируются </a:t>
            </a:r>
            <a:r>
              <a:rPr lang="ru-RU" b="1" smtClean="0">
                <a:solidFill>
                  <a:srgbClr val="FF0000"/>
                </a:solidFill>
              </a:rPr>
              <a:t>по подражанию своим родителям. </a:t>
            </a:r>
          </a:p>
          <a:p>
            <a:pPr>
              <a:buFont typeface="Wingdings 2" pitchFamily="18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   </a:t>
            </a:r>
            <a:r>
              <a:rPr lang="ru-RU" smtClean="0">
                <a:solidFill>
                  <a:srgbClr val="002060"/>
                </a:solidFill>
              </a:rPr>
              <a:t>Если родители живут не только решением материальных проблем, но и удовлетворяют свои духовные потребности: </a:t>
            </a:r>
            <a:r>
              <a:rPr lang="ru-RU" smtClean="0">
                <a:solidFill>
                  <a:srgbClr val="FFFF00"/>
                </a:solidFill>
              </a:rPr>
              <a:t>любят читать, с интересом смотрят не только сериалы, но и познавательные передачи, играют не только в компьютер, но и в шахматы, шашки, в футбол на свежем воздухе и т.д. </a:t>
            </a:r>
            <a:r>
              <a:rPr lang="ru-RU" smtClean="0">
                <a:solidFill>
                  <a:srgbClr val="002060"/>
                </a:solidFill>
              </a:rPr>
              <a:t>существует большая                                                                    вероятность того, что и</a:t>
            </a:r>
            <a:r>
              <a:rPr lang="ru-RU" smtClean="0">
                <a:solidFill>
                  <a:srgbClr val="FFFF00"/>
                </a:solidFill>
              </a:rPr>
              <a:t>                                                </a:t>
            </a:r>
            <a:r>
              <a:rPr lang="ru-RU" smtClean="0">
                <a:solidFill>
                  <a:srgbClr val="C00000"/>
                </a:solidFill>
              </a:rPr>
              <a:t>ребенок                                                                     переймет эти интересы и                                           увлечения, будет                                                             стремиться  к знаниям и                                                           к здоровому образу жизни.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35842" name="Рисунок 7" descr="oplachivaemyy_opros_dlya_mam_detey_0_12_mes_30242996_1_F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3429000"/>
            <a:ext cx="39957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964612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</a:rPr>
              <a:t>В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ст.43 Конституции и ст.18 Закона «Об образовании»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сказано: </a:t>
            </a:r>
            <a:r>
              <a:rPr lang="ru-RU" b="1" dirty="0" smtClean="0">
                <a:solidFill>
                  <a:srgbClr val="002060"/>
                </a:solidFill>
              </a:rPr>
              <a:t>государство  гарантирует право ребенка-дошкольника на образование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В ней также указано, что </a:t>
            </a:r>
            <a:r>
              <a:rPr lang="ru-RU" b="1" u="sng" dirty="0" smtClean="0">
                <a:solidFill>
                  <a:srgbClr val="C00000"/>
                </a:solidFill>
              </a:rPr>
              <a:t>родители  являются  первыми  педагогами  ребенка-дошкольника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именно </a:t>
            </a:r>
            <a:r>
              <a:rPr lang="ru-RU" b="1" u="sng" dirty="0" smtClean="0">
                <a:solidFill>
                  <a:srgbClr val="C00000"/>
                </a:solidFill>
              </a:rPr>
              <a:t>они обязаны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заложить основы физического, нравственного и интеллектуального развития его личности. 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FFFF00"/>
                </a:solidFill>
              </a:rPr>
              <a:t>     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Для воспитания детей дошкольного возраста, охраны                     и укрепления их физического и психического здоровья, развития индивидуальных способностей и необходимой коррекции нарушений развития этих детей </a:t>
            </a:r>
            <a:r>
              <a:rPr lang="ru-RU" b="1" u="sng" dirty="0" smtClean="0">
                <a:solidFill>
                  <a:srgbClr val="C00000"/>
                </a:solidFill>
              </a:rPr>
              <a:t>в помощь семье</a:t>
            </a:r>
            <a:r>
              <a:rPr lang="ru-RU" b="1" dirty="0" smtClean="0">
                <a:solidFill>
                  <a:srgbClr val="C00000"/>
                </a:solidFill>
              </a:rPr>
              <a:t> действует сеть дошкольных образовательных учреждений.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Содержимое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087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</a:t>
            </a:r>
            <a:r>
              <a:rPr lang="ru-RU" b="1" smtClean="0">
                <a:solidFill>
                  <a:srgbClr val="C00000"/>
                </a:solidFill>
              </a:rPr>
              <a:t>Необходимо обогащать жизнь ребенка новыми впечатлениями: вывозить ребенка в деревню, на природу, наблюдать за растениями и животными, бывать в цирке, театре, в общественных местах, привлекать ребенка к наблюдению и объяснять деятельность людей разных профессий.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36866" name="Рисунок 3" descr="http://nashideti.3dn.ru/_ph/3/282594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924175"/>
            <a:ext cx="59404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Создавайте </a:t>
            </a:r>
            <a:r>
              <a:rPr lang="ru-RU" b="1" dirty="0" smtClean="0">
                <a:solidFill>
                  <a:srgbClr val="C00000"/>
                </a:solidFill>
              </a:rPr>
              <a:t>в семье условия для </a:t>
            </a:r>
            <a:r>
              <a:rPr lang="ru-RU" b="1" dirty="0" smtClean="0">
                <a:solidFill>
                  <a:srgbClr val="FFFF00"/>
                </a:solidFill>
              </a:rPr>
              <a:t>самостоятельных сюжетных игр ребенка</a:t>
            </a:r>
            <a:r>
              <a:rPr lang="ru-RU" b="1" dirty="0" smtClean="0">
                <a:solidFill>
                  <a:srgbClr val="C00000"/>
                </a:solidFill>
              </a:rPr>
              <a:t>, потому что  именно в игре закрепляются полученные ребенком впечатления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от окружающего мира </a:t>
            </a:r>
          </a:p>
        </p:txBody>
      </p:sp>
      <p:pic>
        <p:nvPicPr>
          <p:cNvPr id="37890" name="Рисунок 4" descr="http://adalin.mospsy.ru/img4/ri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30241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5" descr="http://tweeline.ru/uploads/files/m_raz_igri/raz_igri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3500438"/>
            <a:ext cx="34194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6" descr="http://www.ozedu.ru/files/u1079/350x3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988840"/>
            <a:ext cx="33337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60350"/>
            <a:ext cx="4824412" cy="659765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ru-RU" sz="2800" b="1" u="sng" dirty="0" smtClean="0">
                <a:solidFill>
                  <a:srgbClr val="FF0000"/>
                </a:solidFill>
              </a:rPr>
              <a:t>  Ограничьте </a:t>
            </a:r>
            <a:r>
              <a:rPr lang="ru-RU" sz="2800" b="1" u="sng" dirty="0" smtClean="0">
                <a:solidFill>
                  <a:srgbClr val="FF0000"/>
                </a:solidFill>
              </a:rPr>
              <a:t>просмотр телевизора и игры на компьютере: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FF00"/>
                </a:solidFill>
              </a:rPr>
              <a:t>   - ребенку  более полезны живое общение                               с близкими людьми,</a:t>
            </a:r>
            <a:r>
              <a:rPr lang="ru-RU" sz="2800" dirty="0" smtClean="0"/>
              <a:t>  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- </a:t>
            </a:r>
            <a:r>
              <a:rPr lang="ru-RU" sz="2800" b="1" dirty="0" smtClean="0">
                <a:solidFill>
                  <a:srgbClr val="C00000"/>
                </a:solidFill>
              </a:rPr>
              <a:t>непосредственный опыт взаимодействия                                   с предметами, игрушками,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   </a:t>
            </a:r>
            <a:r>
              <a:rPr lang="ru-RU" sz="2800" dirty="0" smtClean="0"/>
              <a:t>- </a:t>
            </a:r>
            <a:r>
              <a:rPr lang="ru-RU" sz="2800" b="1" dirty="0" smtClean="0">
                <a:solidFill>
                  <a:srgbClr val="002060"/>
                </a:solidFill>
              </a:rPr>
              <a:t>чтение книг,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- </a:t>
            </a:r>
            <a:r>
              <a:rPr lang="ru-RU" sz="2800" b="1" dirty="0" smtClean="0">
                <a:solidFill>
                  <a:srgbClr val="0070C0"/>
                </a:solidFill>
              </a:rPr>
              <a:t>прослушивание сказок и рассказов на аудиодисках и кассетах,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00B0F0"/>
                </a:solidFill>
              </a:rPr>
              <a:t>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это благоприятно                    и для развития слухового восприятия, внимания                                     и  воображения вашего ребенка.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38914" name="Рисунок 5" descr="http://novo-city.ru/uploads/media/24/5512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2924175"/>
            <a:ext cx="3995737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6" descr="http://www.maminpapin.ru/images/stories/Archi/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0"/>
            <a:ext cx="3995737" cy="270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6690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2800" b="1" dirty="0" smtClean="0">
                <a:solidFill>
                  <a:srgbClr val="FFFF00"/>
                </a:solidFill>
              </a:rPr>
              <a:t>Имейте в вашем домашнем арсенале </a:t>
            </a:r>
            <a:r>
              <a:rPr lang="ru-RU" sz="2800" b="1" dirty="0" smtClean="0">
                <a:solidFill>
                  <a:srgbClr val="FF0000"/>
                </a:solidFill>
              </a:rPr>
              <a:t>познавательные  и  развивающие игры,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соответствующие возрасту ребенка,                                         и с удовольствием играйте вместе с ребенком.</a:t>
            </a:r>
          </a:p>
        </p:txBody>
      </p:sp>
      <p:pic>
        <p:nvPicPr>
          <p:cNvPr id="39938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214554"/>
            <a:ext cx="5543550" cy="438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9"/>
            <a:ext cx="9144000" cy="6572272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   Нарушения </a:t>
            </a:r>
            <a:r>
              <a:rPr lang="ru-RU" sz="3600" b="1" dirty="0" smtClean="0">
                <a:solidFill>
                  <a:srgbClr val="FF0000"/>
                </a:solidFill>
              </a:rPr>
              <a:t>в эмоционально-волевой </a:t>
            </a:r>
            <a:r>
              <a:rPr lang="ru-RU" sz="3600" b="1" dirty="0" smtClean="0">
                <a:solidFill>
                  <a:srgbClr val="FF0000"/>
                </a:solidFill>
              </a:rPr>
              <a:t>сфере, поведении</a:t>
            </a: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 связаны: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1. 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со слабостью нервной системы -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  </a:t>
            </a:r>
            <a:r>
              <a:rPr lang="ru-RU" sz="3600" dirty="0" smtClean="0">
                <a:solidFill>
                  <a:srgbClr val="002060"/>
                </a:solidFill>
              </a:rPr>
              <a:t>у многих детей отмечается повышенная возбудимость,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гиперактивность </a:t>
            </a:r>
            <a:r>
              <a:rPr lang="ru-RU" sz="3600" dirty="0" smtClean="0">
                <a:solidFill>
                  <a:srgbClr val="002060"/>
                </a:solidFill>
              </a:rPr>
              <a:t>или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наоборот</a:t>
            </a:r>
            <a:r>
              <a:rPr lang="ru-RU" sz="3600" dirty="0" smtClean="0">
                <a:solidFill>
                  <a:srgbClr val="002060"/>
                </a:solidFill>
              </a:rPr>
              <a:t>, вялость,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инертность</a:t>
            </a:r>
            <a:r>
              <a:rPr lang="ru-RU" sz="3600" dirty="0" smtClean="0">
                <a:solidFill>
                  <a:srgbClr val="002060"/>
                </a:solidFill>
              </a:rPr>
              <a:t>,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заторможенность</a:t>
            </a:r>
            <a:r>
              <a:rPr lang="ru-RU" sz="3600" dirty="0" smtClean="0">
                <a:solidFill>
                  <a:srgbClr val="002060"/>
                </a:solidFill>
              </a:rPr>
              <a:t>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/>
              <a:t>   </a:t>
            </a:r>
          </a:p>
        </p:txBody>
      </p:sp>
      <p:pic>
        <p:nvPicPr>
          <p:cNvPr id="4" name="Содержимое 4" descr="1210566864_image6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786058"/>
            <a:ext cx="400049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001125" cy="7358114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Также нарушения в поведении, эмоционально-волевой сфере могут быть вызваны </a:t>
            </a:r>
            <a:endParaRPr lang="ru-RU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     2.     </a:t>
            </a:r>
            <a:r>
              <a:rPr lang="ru-RU" sz="2800" b="1" dirty="0" smtClean="0">
                <a:solidFill>
                  <a:srgbClr val="002060"/>
                </a:solidFill>
              </a:rPr>
              <a:t>недостатками </a:t>
            </a:r>
            <a:r>
              <a:rPr lang="ru-RU" sz="2800" b="1" dirty="0" smtClean="0">
                <a:solidFill>
                  <a:srgbClr val="002060"/>
                </a:solidFill>
              </a:rPr>
              <a:t>семейного воспитания: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-  </a:t>
            </a:r>
            <a:r>
              <a:rPr lang="ru-RU" b="1" dirty="0" smtClean="0">
                <a:solidFill>
                  <a:srgbClr val="C00000"/>
                </a:solidFill>
              </a:rPr>
              <a:t>гиперопека,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-  гипоопека,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-  воспитание по типу «кумир семьи» и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позиции больного ребенка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Родители  слабовидящего ребенка часто склонны излишне  жалеть и оберегать его, спешат удовлетворять любые желания и капризы, воспитывая тем самым у него эгоизм и иждивенческие наклонности.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742952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70C0"/>
                </a:solidFill>
              </a:rPr>
              <a:t>   </a:t>
            </a:r>
            <a:r>
              <a:rPr lang="ru-RU" sz="3200" dirty="0" smtClean="0">
                <a:solidFill>
                  <a:srgbClr val="002060"/>
                </a:solidFill>
              </a:rPr>
              <a:t>Дети, которых чрезмерно жалеют, опекают, балуют, избавляют от трудностей,  становятся </a:t>
            </a:r>
            <a:r>
              <a:rPr lang="ru-RU" sz="3200" b="1" dirty="0" smtClean="0">
                <a:solidFill>
                  <a:srgbClr val="C00000"/>
                </a:solidFill>
              </a:rPr>
              <a:t>несамостоятельными, неуверенными в себе и чрезмерно зависимыми от взрослых.</a:t>
            </a:r>
          </a:p>
          <a:p>
            <a:pPr>
              <a:buFont typeface="Wingdings 2" pitchFamily="18" charset="2"/>
              <a:buNone/>
            </a:pPr>
            <a:endParaRPr lang="ru-RU" sz="3200" dirty="0" smtClean="0"/>
          </a:p>
          <a:p>
            <a:pPr>
              <a:buFont typeface="Wingdings 2" pitchFamily="18" charset="2"/>
              <a:buNone/>
            </a:pPr>
            <a:r>
              <a:rPr lang="ru-RU" sz="3200" dirty="0" smtClean="0"/>
              <a:t>   Нельзя забывать, что </a:t>
            </a:r>
            <a:r>
              <a:rPr lang="ru-RU" sz="3200" b="1" dirty="0" smtClean="0">
                <a:solidFill>
                  <a:srgbClr val="FFFF00"/>
                </a:solidFill>
              </a:rPr>
              <a:t>конечная цель воспитания – </a:t>
            </a:r>
            <a:r>
              <a:rPr lang="ru-RU" sz="3200" b="1" dirty="0" smtClean="0">
                <a:solidFill>
                  <a:srgbClr val="FF0000"/>
                </a:solidFill>
              </a:rPr>
              <a:t>научить ребенка обходиться без нас, своими силами и умом выживать  в этом мире.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</a:rPr>
              <a:t>Необходимо воспитывать у ребенка волевые качества: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смелость, настойчивость, решительность.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Именно эти качества понадобятся нашим детям в будущем для того, чтобы преодолеть трудности и препятствия реальной жизни и найти свое место в ней. Как бы не было больно и жалко ребенка, не допускайте чрезмерной опеки и мелочного контроля над всеми его действиями. 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C00000"/>
                </a:solidFill>
              </a:rPr>
              <a:t>Давайте ребенку возможность быть самостоятельным, взрослым, активным, не делайте за него то, что ребенок вполне способен делать сам в своем возрасте, прививайте навыки самообслуживания.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70C0"/>
                </a:solidFill>
              </a:rPr>
              <a:t>Если что-то не получается у ребенка – помогайте, давайте больше времени, имейте терпение, пока малыш выполняет действия медленно, </a:t>
            </a:r>
            <a:r>
              <a:rPr lang="ru-RU" dirty="0" smtClean="0">
                <a:solidFill>
                  <a:srgbClr val="002060"/>
                </a:solidFill>
              </a:rPr>
              <a:t>н-р,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не спешите сами быстрее одевать и раздевать ребенка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900igr.net/up/datai/266156/0012-019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572000" cy="4972050"/>
          </a:xfrm>
          <a:prstGeom prst="rect">
            <a:avLst/>
          </a:prstGeom>
          <a:noFill/>
        </p:spPr>
      </p:pic>
      <p:pic>
        <p:nvPicPr>
          <p:cNvPr id="1028" name="Picture 4" descr="https://friendly-life.ru/wp-content/uploads/2016/07/samostoyatelnost-u-detej-1-300x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6672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13787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</a:rPr>
              <a:t>Приучайте ребенка </a:t>
            </a:r>
            <a:r>
              <a:rPr lang="ru-RU" b="1" dirty="0" smtClean="0">
                <a:solidFill>
                  <a:srgbClr val="FF0000"/>
                </a:solidFill>
              </a:rPr>
              <a:t>к режиму дня </a:t>
            </a:r>
            <a:r>
              <a:rPr lang="ru-RU" dirty="0" smtClean="0">
                <a:solidFill>
                  <a:srgbClr val="002060"/>
                </a:solidFill>
              </a:rPr>
              <a:t>– когда есть определенное время для игр, в одно и то же время он принимает пищу, ложится спать . Такое упорядочивание жизни также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дисциплинирует ребенка.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Учите ребенка выполнять </a:t>
            </a:r>
            <a:r>
              <a:rPr lang="ru-RU" b="1" dirty="0" smtClean="0">
                <a:solidFill>
                  <a:srgbClr val="002060"/>
                </a:solidFill>
              </a:rPr>
              <a:t>правила поведения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smtClean="0"/>
              <a:t>давайте четкие понятия: </a:t>
            </a:r>
            <a:r>
              <a:rPr lang="ru-RU" b="1" dirty="0" smtClean="0">
                <a:solidFill>
                  <a:srgbClr val="FF0000"/>
                </a:solidFill>
              </a:rPr>
              <a:t>что «можно», а что делать «нельзя».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</a:rPr>
              <a:t>Но не переусердствуйте, не ограничивайте активность ребенка чрезмерным числом запретов. </a:t>
            </a:r>
            <a:r>
              <a:rPr lang="ru-RU" b="1" dirty="0" smtClean="0">
                <a:solidFill>
                  <a:srgbClr val="FF0000"/>
                </a:solidFill>
              </a:rPr>
              <a:t>На каждое «нельзя» нужно сразу предоставить ребенку 3-5 «можно». </a:t>
            </a:r>
            <a:r>
              <a:rPr lang="ru-RU" dirty="0" smtClean="0">
                <a:solidFill>
                  <a:srgbClr val="002060"/>
                </a:solidFill>
              </a:rPr>
              <a:t>Например, нельзя играть с хрусталем из шкафа, но можно взять игрушки, собирать </a:t>
            </a:r>
            <a:r>
              <a:rPr lang="ru-RU" dirty="0" err="1" smtClean="0">
                <a:solidFill>
                  <a:srgbClr val="002060"/>
                </a:solidFill>
              </a:rPr>
              <a:t>Паззлы</a:t>
            </a:r>
            <a:r>
              <a:rPr lang="ru-RU" dirty="0" smtClean="0">
                <a:solidFill>
                  <a:srgbClr val="002060"/>
                </a:solidFill>
              </a:rPr>
              <a:t>, посмотреть картинки в книжке, порисовать, полепить и т.п.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http://www.railcontinent.ru/files/pictures/119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571876"/>
            <a:ext cx="4500594" cy="2976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58" y="214290"/>
            <a:ext cx="8501122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dirty="0" smtClean="0">
                <a:solidFill>
                  <a:srgbClr val="002060"/>
                </a:solidFill>
              </a:rPr>
              <a:t>Для воспитания детей дошкольного возраста, охраны  </a:t>
            </a:r>
            <a:r>
              <a:rPr lang="ru-RU" sz="2900" dirty="0" smtClean="0">
                <a:solidFill>
                  <a:srgbClr val="002060"/>
                </a:solidFill>
              </a:rPr>
              <a:t>и </a:t>
            </a:r>
            <a:r>
              <a:rPr lang="ru-RU" sz="2900" dirty="0" smtClean="0">
                <a:solidFill>
                  <a:srgbClr val="002060"/>
                </a:solidFill>
              </a:rPr>
              <a:t>укрепления их физического </a:t>
            </a:r>
            <a:endParaRPr lang="ru-RU" sz="2900" dirty="0" smtClean="0">
              <a:solidFill>
                <a:srgbClr val="002060"/>
              </a:solidFill>
            </a:endParaRPr>
          </a:p>
          <a:p>
            <a:r>
              <a:rPr lang="ru-RU" sz="2900" dirty="0" smtClean="0">
                <a:solidFill>
                  <a:srgbClr val="002060"/>
                </a:solidFill>
              </a:rPr>
              <a:t>и </a:t>
            </a:r>
            <a:r>
              <a:rPr lang="ru-RU" sz="2900" dirty="0" smtClean="0">
                <a:solidFill>
                  <a:srgbClr val="002060"/>
                </a:solidFill>
              </a:rPr>
              <a:t>психического здоровья, развития индивидуальных способностей и необходимой коррекции нарушений развития этих детей </a:t>
            </a:r>
            <a:endParaRPr lang="ru-RU" sz="2900" dirty="0" smtClean="0">
              <a:solidFill>
                <a:srgbClr val="002060"/>
              </a:solidFill>
            </a:endParaRPr>
          </a:p>
          <a:p>
            <a:r>
              <a:rPr lang="ru-RU" sz="2900" b="1" u="sng" dirty="0" smtClean="0">
                <a:solidFill>
                  <a:srgbClr val="C00000"/>
                </a:solidFill>
              </a:rPr>
              <a:t>в </a:t>
            </a:r>
            <a:r>
              <a:rPr lang="ru-RU" sz="2900" b="1" u="sng" dirty="0" smtClean="0">
                <a:solidFill>
                  <a:srgbClr val="C00000"/>
                </a:solidFill>
              </a:rPr>
              <a:t>помощь семье</a:t>
            </a:r>
            <a:r>
              <a:rPr lang="ru-RU" sz="2900" b="1" dirty="0" smtClean="0">
                <a:solidFill>
                  <a:srgbClr val="C00000"/>
                </a:solidFill>
              </a:rPr>
              <a:t> действует сеть дошкольных образовательных учреждений</a:t>
            </a:r>
            <a:r>
              <a:rPr lang="ru-RU" sz="2800" b="1" dirty="0" smtClean="0">
                <a:solidFill>
                  <a:srgbClr val="C00000"/>
                </a:solidFill>
              </a:rPr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Содержимое 2"/>
          <p:cNvSpPr>
            <a:spLocks noGrp="1"/>
          </p:cNvSpPr>
          <p:nvPr>
            <p:ph idx="1"/>
          </p:nvPr>
        </p:nvSpPr>
        <p:spPr>
          <a:xfrm>
            <a:off x="179389" y="188913"/>
            <a:ext cx="8785100" cy="66690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C00000"/>
                </a:solidFill>
              </a:rPr>
              <a:t>Обязательно все взрослые, участвующие в воспитании ребенка, должны быть едины                   и последовательны в требованиях к ребенку.</a:t>
            </a:r>
          </a:p>
          <a:p>
            <a:pPr>
              <a:buFont typeface="Wingdings 2" pitchFamily="18" charset="2"/>
              <a:buNone/>
            </a:pPr>
            <a:endParaRPr lang="ru-RU" sz="2800" dirty="0" smtClean="0"/>
          </a:p>
          <a:p>
            <a:pPr>
              <a:buFont typeface="Wingdings 2" pitchFamily="18" charset="2"/>
              <a:buNone/>
            </a:pPr>
            <a:r>
              <a:rPr lang="ru-RU" sz="2800" dirty="0" smtClean="0"/>
              <a:t>   </a:t>
            </a:r>
            <a:r>
              <a:rPr lang="ru-RU" sz="2800" b="1" dirty="0" smtClean="0"/>
              <a:t>В воспитании детей с нарушением зрения необходимо придерживаться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разумного сочетания любви, безусловного принятия своего ребенка с требовательностью к нему.</a:t>
            </a:r>
            <a:r>
              <a:rPr lang="ru-RU" sz="2800" dirty="0" smtClean="0"/>
              <a:t> 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/>
              <a:t>  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/>
              <a:t>   </a:t>
            </a:r>
            <a:r>
              <a:rPr lang="ru-RU" sz="2800" b="1" dirty="0" smtClean="0"/>
              <a:t>Не следует забывать, что психика детей очень ранима, </a:t>
            </a:r>
            <a:r>
              <a:rPr lang="ru-RU" sz="2800" b="1" dirty="0" smtClean="0">
                <a:solidFill>
                  <a:srgbClr val="FF0000"/>
                </a:solidFill>
              </a:rPr>
              <a:t>наши дети требуют бережного, доброжелательного и очень терпеливого отношения. </a:t>
            </a:r>
          </a:p>
          <a:p>
            <a:pPr>
              <a:buFont typeface="Wingdings 2" pitchFamily="18" charset="2"/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Недопустимо </a:t>
            </a:r>
            <a:r>
              <a:rPr lang="ru-RU" b="1" dirty="0" smtClean="0">
                <a:solidFill>
                  <a:srgbClr val="FF0000"/>
                </a:solidFill>
              </a:rPr>
              <a:t>кричать на детей, </a:t>
            </a:r>
            <a:r>
              <a:rPr lang="ru-RU" b="1" dirty="0" smtClean="0">
                <a:solidFill>
                  <a:srgbClr val="002060"/>
                </a:solidFill>
              </a:rPr>
              <a:t>т.к. это может повредить слух, который является вторым по значимости сенсорным анализатором, компенсирующим недостатки зрения. 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Жесткое авторитарное, подавляющее воспитание, </a:t>
            </a:r>
            <a:r>
              <a:rPr lang="ru-RU" dirty="0" smtClean="0">
                <a:solidFill>
                  <a:srgbClr val="002060"/>
                </a:solidFill>
              </a:rPr>
              <a:t>способны сломить личность ребенка и сделать его беспомощным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   и безвольным,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   либо наоборот, 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   очень  агрессивным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   по  отношению 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   к другим.  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7106" name="Рисунок 3" descr="http://iltumen.ru/sites/default/files/img_news/4_33.jpg?13382778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788" y="3113088"/>
            <a:ext cx="5256212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Постоянный хронический стресс, </a:t>
            </a:r>
            <a:r>
              <a:rPr lang="ru-RU" dirty="0" smtClean="0">
                <a:solidFill>
                  <a:srgbClr val="002060"/>
                </a:solidFill>
              </a:rPr>
              <a:t>переживаемый ребенком в семье, где неблагополучные отношения, приводит к сильному психоэмоциональному напряжению всех систем  детского организма, приводит к ослаблению и нарушению физического и психического здоровья, и  может привести к задержке умственного развития  ребенка. 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8130" name="Рисунок 4" descr="http://xn--80arhbbk8exa.su/img-rass/201101/r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3141663"/>
            <a:ext cx="52562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Содержимое 2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640873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Если мы хотим полноценного развития и оздоровления  ребенка  с нарушениями зрения, необходимо заботиться о его </a:t>
            </a:r>
            <a:r>
              <a:rPr lang="ru-RU" b="1" dirty="0" smtClean="0">
                <a:solidFill>
                  <a:srgbClr val="FFFF00"/>
                </a:solidFill>
              </a:rPr>
              <a:t>эмоциональном благополучии.</a:t>
            </a:r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FFFF00"/>
                </a:solidFill>
              </a:rPr>
              <a:t>Помните одну из заповедей  </a:t>
            </a:r>
            <a:r>
              <a:rPr lang="ru-RU" b="1" dirty="0" err="1" smtClean="0">
                <a:solidFill>
                  <a:srgbClr val="FFFF00"/>
                </a:solidFill>
              </a:rPr>
              <a:t>родительства</a:t>
            </a:r>
            <a:r>
              <a:rPr lang="ru-RU" b="1" dirty="0" smtClean="0">
                <a:solidFill>
                  <a:srgbClr val="FFFF00"/>
                </a:solidFill>
              </a:rPr>
              <a:t>: </a:t>
            </a:r>
          </a:p>
          <a:p>
            <a:pPr algn="ctr">
              <a:buFont typeface="Wingdings 2" pitchFamily="18" charset="2"/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«Для ребенка  сделано недостаточно, если не сделано все!» 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9154" name="Рисунок 5" descr="http://healyou.ru/wp-content/uploads/vosrabpof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429000"/>
            <a:ext cx="4381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Содержимое 2"/>
          <p:cNvSpPr>
            <a:spLocks noGrp="1"/>
          </p:cNvSpPr>
          <p:nvPr>
            <p:ph idx="1"/>
          </p:nvPr>
        </p:nvSpPr>
        <p:spPr>
          <a:xfrm>
            <a:off x="179512" y="188913"/>
            <a:ext cx="8784975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СПАСИБО  ЗА  ВНИМАНИЕ!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FFFF00"/>
                </a:solidFill>
              </a:rPr>
              <a:t>УСПЕХОВ В ВОСПИТАНИИ И ОЗДОРОВЛЕНИИ 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solidFill>
                  <a:srgbClr val="FFFF00"/>
                </a:solidFill>
              </a:rPr>
              <a:t>НАШИХ ДЕТЕЙ!</a:t>
            </a:r>
          </a:p>
        </p:txBody>
      </p:sp>
      <p:pic>
        <p:nvPicPr>
          <p:cNvPr id="50178" name="Рисунок 3" descr="http://alisfox.ru/uploads/posts/2011-11/1321132309_sem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565400"/>
            <a:ext cx="5940425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Содержимое 2"/>
          <p:cNvSpPr>
            <a:spLocks noGrp="1"/>
          </p:cNvSpPr>
          <p:nvPr>
            <p:ph idx="1"/>
          </p:nvPr>
        </p:nvSpPr>
        <p:spPr>
          <a:xfrm>
            <a:off x="142875" y="142875"/>
            <a:ext cx="9001125" cy="67151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dirty="0" smtClean="0"/>
              <a:t>   </a:t>
            </a:r>
            <a:r>
              <a:rPr lang="ru-RU" sz="3200" b="1" dirty="0" smtClean="0">
                <a:solidFill>
                  <a:srgbClr val="FFFF00"/>
                </a:solidFill>
              </a:rPr>
              <a:t>Условием  </a:t>
            </a:r>
            <a:r>
              <a:rPr lang="ru-RU" sz="3200" b="1" dirty="0" smtClean="0">
                <a:solidFill>
                  <a:srgbClr val="FFFF00"/>
                </a:solidFill>
              </a:rPr>
              <a:t>эффективного оздоровления, воспитания  и обучения детей 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FF00"/>
                </a:solidFill>
              </a:rPr>
              <a:t>с </a:t>
            </a:r>
            <a:r>
              <a:rPr lang="ru-RU" sz="3200" b="1" dirty="0" smtClean="0">
                <a:solidFill>
                  <a:srgbClr val="FFFF00"/>
                </a:solidFill>
              </a:rPr>
              <a:t>нарушением зрения:</a:t>
            </a:r>
          </a:p>
          <a:p>
            <a:pPr>
              <a:buFont typeface="Wingdings 2" pitchFamily="18" charset="2"/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</a:rPr>
              <a:t>Активность, заинтересованность, стремление сотрудничать с педагогами              и мед. персоналом детского </a:t>
            </a:r>
            <a:r>
              <a:rPr lang="ru-RU" sz="3200" b="1" dirty="0" smtClean="0">
                <a:solidFill>
                  <a:srgbClr val="C00000"/>
                </a:solidFill>
              </a:rPr>
              <a:t>сада</a:t>
            </a:r>
          </a:p>
          <a:p>
            <a:pPr>
              <a:buNone/>
            </a:pPr>
            <a:endParaRPr lang="ru-RU" sz="32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   Родители несут свою часть ответственности за результаты воспитания, обучения и оздоровления своего ребенка!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88640"/>
            <a:ext cx="8964612" cy="7098012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Самой распространенной  причиной патологии  зрения  </a:t>
            </a:r>
            <a:r>
              <a:rPr lang="ru-RU" sz="2800" b="1" dirty="0" smtClean="0">
                <a:solidFill>
                  <a:srgbClr val="0070C0"/>
                </a:solidFill>
              </a:rPr>
              <a:t>в </a:t>
            </a:r>
            <a:r>
              <a:rPr lang="ru-RU" sz="2800" b="1" dirty="0" smtClean="0">
                <a:solidFill>
                  <a:srgbClr val="0070C0"/>
                </a:solidFill>
              </a:rPr>
              <a:t>детском возрасте является перинатальная травма  ЦНС :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асфиксия, гипоксия – кислородная недостаточность             у плода в период беременности или во время родов;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травма шейного отдела позвоночника (кривошея);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ретинопатия недоношенных и др.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   Существует  </a:t>
            </a:r>
            <a:r>
              <a:rPr lang="ru-RU" sz="2800" dirty="0" smtClean="0">
                <a:solidFill>
                  <a:srgbClr val="002060"/>
                </a:solidFill>
              </a:rPr>
              <a:t>очень тесная взаимосвязь между деятельностью ЦНС и </a:t>
            </a:r>
            <a:r>
              <a:rPr lang="ru-RU" sz="2800" dirty="0" smtClean="0">
                <a:solidFill>
                  <a:srgbClr val="002060"/>
                </a:solidFill>
              </a:rPr>
              <a:t>функциями зрительного </a:t>
            </a:r>
            <a:r>
              <a:rPr lang="ru-RU" sz="2800" dirty="0" smtClean="0">
                <a:solidFill>
                  <a:srgbClr val="002060"/>
                </a:solidFill>
              </a:rPr>
              <a:t>аппарата.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О глазе даже говорят, </a:t>
            </a:r>
            <a:r>
              <a:rPr lang="ru-RU" sz="2800" dirty="0" smtClean="0">
                <a:solidFill>
                  <a:srgbClr val="002060"/>
                </a:solidFill>
              </a:rPr>
              <a:t>что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        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«это -  мозг, выведенный наружу».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 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88912"/>
            <a:ext cx="8964612" cy="7097739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Недостатки</a:t>
            </a:r>
            <a:r>
              <a:rPr lang="ru-RU" b="1" dirty="0" smtClean="0">
                <a:solidFill>
                  <a:srgbClr val="C00000"/>
                </a:solidFill>
              </a:rPr>
              <a:t>, трудности отмечаются в 3-х сферах развития ребенка: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70C0"/>
                </a:solidFill>
              </a:rPr>
              <a:t>1 – в физическом развитии;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2 – в умственном развитии;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3 – в развитии эмоционально-волевой сферы и в становлении личности ребенка.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  В </a:t>
            </a:r>
            <a:r>
              <a:rPr lang="ru-RU" b="1" dirty="0" smtClean="0">
                <a:solidFill>
                  <a:srgbClr val="C00000"/>
                </a:solidFill>
              </a:rPr>
              <a:t>физическом развитии </a:t>
            </a:r>
            <a:r>
              <a:rPr lang="ru-RU" dirty="0" smtClean="0">
                <a:solidFill>
                  <a:srgbClr val="002060"/>
                </a:solidFill>
              </a:rPr>
              <a:t>отмечаются: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002060"/>
                </a:solidFill>
              </a:rPr>
              <a:t>общая соматическая ослабленность, т.е. частые заболевания;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002060"/>
                </a:solidFill>
              </a:rPr>
              <a:t>нарушения осанки, плоскостопие;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002060"/>
                </a:solidFill>
              </a:rPr>
              <a:t>нарушение координации </a:t>
            </a:r>
            <a:r>
              <a:rPr lang="ru-RU" dirty="0" smtClean="0">
                <a:solidFill>
                  <a:srgbClr val="002060"/>
                </a:solidFill>
              </a:rPr>
              <a:t>движений, несогласованности движений рук и ног;</a:t>
            </a:r>
            <a:endParaRPr lang="ru-RU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solidFill>
                  <a:srgbClr val="002060"/>
                </a:solidFill>
              </a:rPr>
              <a:t>слабость  нервной системы – </a:t>
            </a:r>
            <a:r>
              <a:rPr lang="ru-RU" b="1" dirty="0" smtClean="0">
                <a:solidFill>
                  <a:srgbClr val="002060"/>
                </a:solidFill>
              </a:rPr>
              <a:t>невропатия</a:t>
            </a:r>
            <a:r>
              <a:rPr lang="ru-RU" dirty="0" smtClean="0">
                <a:solidFill>
                  <a:srgbClr val="002060"/>
                </a:solidFill>
              </a:rPr>
              <a:t>, проявляется, когда ребенок тяжело переносит некоторые раздражители – яркий свет, духоту, его укачивает в транспорте, он быстро устает и начинает капризничать.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>
              <a:solidFill>
                <a:srgbClr val="7030A0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    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13787" cy="64801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7030A0"/>
                </a:solidFill>
              </a:rPr>
              <a:t>   </a:t>
            </a:r>
            <a:r>
              <a:rPr lang="ru-RU" dirty="0" smtClean="0">
                <a:solidFill>
                  <a:srgbClr val="002060"/>
                </a:solidFill>
              </a:rPr>
              <a:t>Поэтому нашим детям необходимы всевозможные </a:t>
            </a:r>
            <a:r>
              <a:rPr lang="ru-RU" b="1" dirty="0" smtClean="0">
                <a:solidFill>
                  <a:srgbClr val="FF0000"/>
                </a:solidFill>
              </a:rPr>
              <a:t>общеукрепляющие мероприятия: </a:t>
            </a:r>
            <a:r>
              <a:rPr lang="ru-RU" dirty="0" smtClean="0">
                <a:solidFill>
                  <a:srgbClr val="002060"/>
                </a:solidFill>
              </a:rPr>
              <a:t>соблюдение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u="sng" dirty="0" smtClean="0">
                <a:solidFill>
                  <a:srgbClr val="002060"/>
                </a:solidFill>
              </a:rPr>
              <a:t>режима дня, закаливание, массаж, плавание  </a:t>
            </a:r>
            <a:r>
              <a:rPr lang="ru-RU" dirty="0" smtClean="0">
                <a:solidFill>
                  <a:srgbClr val="002060"/>
                </a:solidFill>
              </a:rPr>
              <a:t>в бассейне, физические упражнения, подвижные игры на свежем воздухе, и что особенно немаловажно, пример здорового образа жизни, который дают родители в семье.</a:t>
            </a:r>
          </a:p>
          <a:p>
            <a:pPr>
              <a:buFont typeface="Wingdings 2" pitchFamily="18" charset="2"/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7030A0"/>
                </a:solidFill>
              </a:rPr>
              <a:t>   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 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20482" name="Рисунок 3" descr="http://chudetstvo.ru/uploads/posts/2011-02/1298282845_zakalivanie-rebe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141663"/>
            <a:ext cx="388937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5" descr="http://eduvluki.ru/data/person/244/publ/11454/25293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141663"/>
            <a:ext cx="38100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358313" cy="8358222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</a:t>
            </a:r>
            <a:r>
              <a:rPr lang="ru-RU" sz="3200" b="1" dirty="0" smtClean="0">
                <a:solidFill>
                  <a:srgbClr val="C00000"/>
                </a:solidFill>
              </a:rPr>
              <a:t>Здоровый </a:t>
            </a:r>
            <a:r>
              <a:rPr lang="ru-RU" sz="3200" b="1" dirty="0" smtClean="0">
                <a:solidFill>
                  <a:srgbClr val="C00000"/>
                </a:solidFill>
              </a:rPr>
              <a:t>человек получает 90 % информации  о внешнем мире только                    с помощью зрения, то сколько же ее получают дети с нарушенным зрением?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32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002060"/>
                </a:solidFill>
              </a:rPr>
              <a:t>Ребенок вынужденно познает мир через ограниченные рамками стекол очки, а в период лечения </a:t>
            </a:r>
            <a:r>
              <a:rPr lang="ru-RU" sz="3200" b="1" dirty="0" smtClean="0">
                <a:solidFill>
                  <a:srgbClr val="002060"/>
                </a:solidFill>
              </a:rPr>
              <a:t>окклюзией</a:t>
            </a:r>
            <a:r>
              <a:rPr lang="ru-RU" sz="3200" dirty="0" smtClean="0">
                <a:solidFill>
                  <a:srgbClr val="002060"/>
                </a:solidFill>
              </a:rPr>
              <a:t>, вынужден использовать для восприятия плохо видящий глаз, становится в этот период практически </a:t>
            </a:r>
            <a:r>
              <a:rPr lang="ru-RU" sz="3200" b="1" dirty="0" smtClean="0">
                <a:solidFill>
                  <a:srgbClr val="002060"/>
                </a:solidFill>
              </a:rPr>
              <a:t>слабовидящим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32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32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   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688013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    Помутнение хрусталика </a:t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355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143000"/>
            <a:ext cx="7715250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844</TotalTime>
  <Words>1552</Words>
  <Application>Microsoft Office PowerPoint</Application>
  <PresentationFormat>Экран (4:3)</PresentationFormat>
  <Paragraphs>125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Изящная</vt:lpstr>
      <vt:lpstr>Особенности развития                                       и  эффективного воспитания                    и обучения детей  с нарушением зрения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  Помутнение хрусталика  </vt:lpstr>
      <vt:lpstr>                Повреждение зрительного нерва  </vt:lpstr>
      <vt:lpstr>Помутнение роговицы глаза </vt:lpstr>
      <vt:lpstr>                                                                   Макулодистрофия  </vt:lpstr>
      <vt:lpstr>      Сужение поля зрения  </vt:lpstr>
      <vt:lpstr>Трубчатое зрение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Гульнара</dc:creator>
  <cp:lastModifiedBy>Гульнара Фаязовна</cp:lastModifiedBy>
  <cp:revision>100</cp:revision>
  <dcterms:created xsi:type="dcterms:W3CDTF">2012-11-26T14:14:15Z</dcterms:created>
  <dcterms:modified xsi:type="dcterms:W3CDTF">2000-12-31T23:00:15Z</dcterms:modified>
</cp:coreProperties>
</file>